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452" r:id="rId5"/>
    <p:sldId id="581" r:id="rId6"/>
    <p:sldId id="582" r:id="rId7"/>
    <p:sldId id="331" r:id="rId8"/>
    <p:sldId id="545" r:id="rId9"/>
    <p:sldId id="289" r:id="rId10"/>
    <p:sldId id="335" r:id="rId11"/>
    <p:sldId id="334" r:id="rId12"/>
    <p:sldId id="336" r:id="rId13"/>
    <p:sldId id="338" r:id="rId14"/>
    <p:sldId id="337" r:id="rId15"/>
    <p:sldId id="341" r:id="rId16"/>
    <p:sldId id="507" r:id="rId17"/>
    <p:sldId id="512" r:id="rId18"/>
    <p:sldId id="517" r:id="rId19"/>
    <p:sldId id="522" r:id="rId20"/>
    <p:sldId id="528" r:id="rId21"/>
    <p:sldId id="538" r:id="rId22"/>
    <p:sldId id="529" r:id="rId23"/>
    <p:sldId id="533" r:id="rId24"/>
    <p:sldId id="54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50C89C0A-1001-47CB-A2E1-0A755C45F141}">
          <p14:sldIdLst>
            <p14:sldId id="452"/>
            <p14:sldId id="581"/>
            <p14:sldId id="582"/>
            <p14:sldId id="331"/>
            <p14:sldId id="545"/>
            <p14:sldId id="289"/>
            <p14:sldId id="335"/>
            <p14:sldId id="334"/>
            <p14:sldId id="336"/>
            <p14:sldId id="338"/>
            <p14:sldId id="337"/>
            <p14:sldId id="341"/>
            <p14:sldId id="507"/>
            <p14:sldId id="512"/>
            <p14:sldId id="517"/>
            <p14:sldId id="522"/>
            <p14:sldId id="528"/>
            <p14:sldId id="538"/>
            <p14:sldId id="529"/>
            <p14:sldId id="533"/>
            <p14:sldId id="54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478"/>
    <a:srgbClr val="70AD47"/>
    <a:srgbClr val="95C623"/>
    <a:srgbClr val="A5A5A5"/>
    <a:srgbClr val="FFC000"/>
    <a:srgbClr val="5B9BD5"/>
    <a:srgbClr val="0E7EA2"/>
    <a:srgbClr val="987284"/>
    <a:srgbClr val="ED7D31"/>
    <a:srgbClr val="267A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53"/>
    <p:restoredTop sz="94643"/>
  </p:normalViewPr>
  <p:slideViewPr>
    <p:cSldViewPr snapToGrid="0">
      <p:cViewPr>
        <p:scale>
          <a:sx n="100" d="100"/>
          <a:sy n="100" d="100"/>
        </p:scale>
        <p:origin x="5256" y="11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2883B-2283-4B37-AB8F-69C975F37366}" type="datetimeFigureOut">
              <a:rPr lang="de-DE" smtClean="0"/>
              <a:t>06.02.2025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33D88-9AC4-4A10-B2DF-EC08410CAB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8980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0115A9-18F4-F602-3732-9759F27F94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153924F0-D143-ACB2-38C2-1DF9BEC697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BB0DD9D7-FC34-9AC7-D271-151A6B15DC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D394F92-7839-CB59-BD0D-C587C20737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4B5EA-C089-473F-A2E0-1DFD93AFBA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96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FCD52-683D-8ED5-8438-81E5E25091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5CEC9C5-3445-C063-B91A-EB128CA820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B2C379BD-B267-3DDC-7F52-3141D607C7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3ED9B4-AE0E-3A64-883B-C7A0F172ED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4B5EA-C089-473F-A2E0-1DFD93AFBA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66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4B5EA-C089-473F-A2E0-1DFD93AFBA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91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944DDA-2DDF-3200-144C-4EC9E5F864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8D9D9E72-CB5C-0878-A810-E8208914F1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023B54A-3F40-8D72-8840-4D58B199E3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DAE2F65-B0EE-54C7-48CC-F2B222ED25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4B5EA-C089-473F-A2E0-1DFD93AFBA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527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DDD1B6-EB3A-83DD-F529-0A8D7B7E97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F652185-9898-3FE9-FE38-9533162256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C99478E9-9CAD-AD25-105F-C57B590958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EFBEF46-F70E-8289-F031-83B8793D38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4B5EA-C089-473F-A2E0-1DFD93AFBA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76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C4DEB6-A00F-85F1-9C95-D8008BE9E0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5E300AF1-4E64-50F7-A832-79A9C8C0F3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CBB7348D-7FDA-BE93-1C77-1914568ED1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E237BA8-E856-4895-B525-66B2DAC101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4B5EA-C089-473F-A2E0-1DFD93AFBA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452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C1A9B4-EF87-49ED-DC09-F3418B4F3E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AEE19FC6-961B-32F6-9630-32ED777BDA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E8AAC2DC-F6A1-E6D4-81AA-DAAD386B5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4E15D5-ECCA-34F3-2BBF-3B8C1A055E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4B5EA-C089-473F-A2E0-1DFD93AFBA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85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B55C0E-FF07-7275-ED32-DAEC25DDEF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E32ED3D3-D4EB-0B58-1BEE-9FB184DD3B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BB384487-D117-603E-61FA-0BAE354526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313042D-4C04-17C3-C35A-8508BCE711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4B5EA-C089-473F-A2E0-1DFD93AFBA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327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0DBE56-BBF6-7706-F37B-8ED24D9C24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0A364FFD-E526-5BC5-459E-E19F766524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4E74D2FA-BF37-C1A4-A829-E6F015DBA6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B9779E5-01A1-D0CE-7CCD-8A0ABC6512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4B5EA-C089-473F-A2E0-1DFD93AFBA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9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CCC239-C6A1-81D5-336C-5E95F04AA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233"/>
            <a:ext cx="10515600" cy="1325563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0E7EA2"/>
                </a:solidFill>
                <a:latin typeface="Aptos" panose="020B0004020202020204" pitchFamily="34" charset="0"/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8D17D5-9B9B-0FA0-71A6-0865D0737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>
                <a:latin typeface="Aptos" panose="020B0004020202020204" pitchFamily="34" charset="0"/>
              </a:defRPr>
            </a:lvl1pPr>
            <a:lvl2pPr>
              <a:defRPr sz="1800"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2E9037-FB90-619B-A514-ECCDBF788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1FAF-582C-4AD6-9969-D1BD3CD42E79}" type="datetimeFigureOut">
              <a:rPr lang="de-DE" smtClean="0"/>
              <a:t>06.02.2025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34FA13-9E3B-7B69-B69F-2017EA6BD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C8E433-4B94-0A23-396A-0105BB8F9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46B4-05BF-4C63-9B0C-718436836341}" type="slidenum">
              <a:rPr lang="de-DE" smtClean="0"/>
              <a:t>‹Nr.›</a:t>
            </a:fld>
            <a:endParaRPr lang="de-DE"/>
          </a:p>
        </p:txBody>
      </p:sp>
      <p:pic>
        <p:nvPicPr>
          <p:cNvPr id="10" name="Grafik 9" descr="Ein Bild, das Symbol, Schrift, Logo, Design enthält.&#10;&#10;Automatisch generierte Beschreibung">
            <a:extLst>
              <a:ext uri="{FF2B5EF4-FFF2-40B4-BE49-F238E27FC236}">
                <a16:creationId xmlns:a16="http://schemas.microsoft.com/office/drawing/2014/main" id="{10089A64-55FE-C089-D719-D584B22DD4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5392" y="230188"/>
            <a:ext cx="1425667" cy="498084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018892AD-4333-0DFE-940B-3456D41AA33C}"/>
              </a:ext>
            </a:extLst>
          </p:cNvPr>
          <p:cNvSpPr/>
          <p:nvPr userDrawn="1"/>
        </p:nvSpPr>
        <p:spPr>
          <a:xfrm>
            <a:off x="11448526" y="162321"/>
            <a:ext cx="397668" cy="1738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2530324-B69B-020D-6DA0-9C27D1692A04}"/>
              </a:ext>
            </a:extLst>
          </p:cNvPr>
          <p:cNvSpPr txBox="1"/>
          <p:nvPr userDrawn="1"/>
        </p:nvSpPr>
        <p:spPr>
          <a:xfrm>
            <a:off x="11373516" y="110736"/>
            <a:ext cx="5476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>
                <a:solidFill>
                  <a:srgbClr val="F37726"/>
                </a:solidFill>
                <a:latin typeface="Grandview" panose="020B0502040204020203" pitchFamily="34" charset="0"/>
                <a:cs typeface="Vani" panose="020B0502040204020203" pitchFamily="18" charset="0"/>
              </a:rPr>
              <a:t>2025</a:t>
            </a:r>
            <a:endParaRPr lang="de-DE">
              <a:solidFill>
                <a:srgbClr val="F37726"/>
              </a:solidFill>
              <a:latin typeface="Grandview" panose="020B0502040204020203" pitchFamily="34" charset="0"/>
              <a:cs typeface="Vani" panose="020B0502040204020203" pitchFamily="18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7590CCD-D960-6BA3-F00F-FBB00E6EDB26}"/>
              </a:ext>
            </a:extLst>
          </p:cNvPr>
          <p:cNvSpPr txBox="1"/>
          <p:nvPr userDrawn="1"/>
        </p:nvSpPr>
        <p:spPr>
          <a:xfrm>
            <a:off x="11388576" y="680497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latin typeface="Aptos" panose="020B0004020202020204" pitchFamily="34" charset="0"/>
              </a:rPr>
              <a:t>HCP</a:t>
            </a:r>
          </a:p>
        </p:txBody>
      </p:sp>
    </p:spTree>
    <p:extLst>
      <p:ext uri="{BB962C8B-B14F-4D97-AF65-F5344CB8AC3E}">
        <p14:creationId xmlns:p14="http://schemas.microsoft.com/office/powerpoint/2010/main" val="814806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7BA7DE76-F6E3-4B0C-3987-2431F98E7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40C85A-B9F3-C5A2-7F92-120E117C9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667E-1F83-4273-8C04-100F2E7EAD5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BECBA-CD27-3DB4-1C68-DB65AE2B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87A0C0-C90F-63D7-05D6-B6D6DB7A8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075C-351A-4208-8302-057049C74891}" type="slidenum">
              <a:rPr lang="en-US" smtClean="0"/>
              <a:t>‹Nr.›</a:t>
            </a:fld>
            <a:endParaRPr lang="en-US"/>
          </a:p>
        </p:txBody>
      </p:sp>
      <p:pic>
        <p:nvPicPr>
          <p:cNvPr id="7" name="Grafik 6" descr="Ein Bild, das Symbol, Schrift, Logo, Design enthält.&#10;&#10;Automatisch generierte Beschreibung">
            <a:extLst>
              <a:ext uri="{FF2B5EF4-FFF2-40B4-BE49-F238E27FC236}">
                <a16:creationId xmlns:a16="http://schemas.microsoft.com/office/drawing/2014/main" id="{2BD3CDD6-5668-E728-B4E9-5E7192B95A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844" y="862648"/>
            <a:ext cx="7345675" cy="2566352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A9793595-8811-236D-B76F-5CE796EE91C0}"/>
              </a:ext>
            </a:extLst>
          </p:cNvPr>
          <p:cNvSpPr/>
          <p:nvPr userDrawn="1"/>
        </p:nvSpPr>
        <p:spPr>
          <a:xfrm>
            <a:off x="8438409" y="366081"/>
            <a:ext cx="1543791" cy="8956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52F23CF-0BC6-5D77-B29E-10DA6A57B442}"/>
              </a:ext>
            </a:extLst>
          </p:cNvPr>
          <p:cNvSpPr txBox="1"/>
          <p:nvPr userDrawn="1"/>
        </p:nvSpPr>
        <p:spPr>
          <a:xfrm>
            <a:off x="8147213" y="532776"/>
            <a:ext cx="21261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>
                <a:solidFill>
                  <a:srgbClr val="F37726"/>
                </a:solidFill>
                <a:latin typeface="Grandview" panose="020B0502040204020203" pitchFamily="34" charset="0"/>
                <a:cs typeface="Vani" panose="020B0502040204020203" pitchFamily="18" charset="0"/>
              </a:rPr>
              <a:t>2025</a:t>
            </a:r>
            <a:endParaRPr lang="de-DE">
              <a:solidFill>
                <a:srgbClr val="F37726"/>
              </a:solidFill>
              <a:latin typeface="Grandview" panose="020B0502040204020203" pitchFamily="34" charset="0"/>
              <a:cs typeface="Vani" panose="020B0502040204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38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22101D0-B880-D27B-EA53-9CF8834B8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6E1519-9090-07A2-69B0-5F4F4928A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77D013-F27D-35D1-0B09-AE4562FFE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C1FAF-582C-4AD6-9969-D1BD3CD42E79}" type="datetimeFigureOut">
              <a:rPr lang="de-DE" smtClean="0"/>
              <a:t>06.02.2025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0007AB-30D0-0675-B7C2-FDEE1F84B9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E0621C-2153-4E0E-8CC0-AD929CF826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546B4-05BF-4C63-9B0C-7184368363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094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ptos" panose="020B00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A519B3-03F0-4FB6-2B52-B6F7C1E022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>
            <a:extLst>
              <a:ext uri="{FF2B5EF4-FFF2-40B4-BE49-F238E27FC236}">
                <a16:creationId xmlns:a16="http://schemas.microsoft.com/office/drawing/2014/main" id="{F443E043-DA2D-D261-6F0E-A57195D849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de-AT" sz="12800" b="0" i="0" u="none" strike="noStrike">
                <a:solidFill>
                  <a:srgbClr val="183D4E"/>
                </a:solidFill>
                <a:effectLst/>
                <a:highlight>
                  <a:srgbClr val="FFFFFF"/>
                </a:highlight>
                <a:latin typeface="Trebuchet" panose="020B0703020202090204" pitchFamily="34" charset="0"/>
              </a:rPr>
              <a:t>Technologie-Nutzung in Deutschland, Österreich und der Schweiz: „Prävalenz“ und „Inzidenz“</a:t>
            </a:r>
          </a:p>
          <a:p>
            <a:endParaRPr lang="de-AT" sz="12800">
              <a:solidFill>
                <a:srgbClr val="183D4E"/>
              </a:solidFill>
              <a:highlight>
                <a:srgbClr val="FFFFFF"/>
              </a:highlight>
              <a:latin typeface="Trebuchet" panose="020B0703020202090204" pitchFamily="34" charset="0"/>
            </a:endParaRPr>
          </a:p>
          <a:p>
            <a:r>
              <a:rPr lang="de-AT" sz="6200" dirty="0">
                <a:solidFill>
                  <a:srgbClr val="183D4E"/>
                </a:solidFill>
                <a:highlight>
                  <a:srgbClr val="FFFFFF"/>
                </a:highlight>
                <a:latin typeface="Trebuchet" panose="020B0703020202090204" pitchFamily="34" charset="0"/>
              </a:rPr>
              <a:t>Priv. – Doz. Dr. Michael Resl – </a:t>
            </a:r>
          </a:p>
          <a:p>
            <a:r>
              <a:rPr lang="de-AT" sz="6200" dirty="0">
                <a:solidFill>
                  <a:srgbClr val="183D4E"/>
                </a:solidFill>
                <a:highlight>
                  <a:srgbClr val="FFFFFF"/>
                </a:highlight>
                <a:latin typeface="Trebuchet" panose="020B0703020202090204" pitchFamily="34" charset="0"/>
              </a:rPr>
              <a:t>Konventhospital der Barmherzigen Brüder Linz</a:t>
            </a:r>
            <a:endParaRPr lang="de-DE" sz="7400" dirty="0"/>
          </a:p>
        </p:txBody>
      </p:sp>
    </p:spTree>
    <p:extLst>
      <p:ext uri="{BB962C8B-B14F-4D97-AF65-F5344CB8AC3E}">
        <p14:creationId xmlns:p14="http://schemas.microsoft.com/office/powerpoint/2010/main" val="1361468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0B5441-1B49-12BA-68C0-494DF8FC87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25D593-B7A2-2C41-A17D-4963A0225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Anteile der AID-Systeme (CH)</a:t>
            </a:r>
            <a:endParaRPr lang="en-US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7968A14-A69A-6851-240B-99B93BE852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536" y="1325366"/>
            <a:ext cx="9784928" cy="5267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B00B0E-75F2-5D5E-03A5-6D3EA72A8C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C22259-0899-B529-4BFA-1BC5C5A96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Anteile der AID-Systeme (AU)</a:t>
            </a:r>
            <a:endParaRPr lang="en-US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6A62E87-1CF7-BAC2-A132-786B273E93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536" y="1325366"/>
            <a:ext cx="9784928" cy="5267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038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80A7CC-B2AE-1AFD-6441-4F48D9FD73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B72714-691B-580B-80A8-BC9D2A163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233"/>
            <a:ext cx="9513815" cy="1325563"/>
          </a:xfrm>
        </p:spPr>
        <p:txBody>
          <a:bodyPr>
            <a:normAutofit/>
          </a:bodyPr>
          <a:lstStyle/>
          <a:p>
            <a:r>
              <a:rPr lang="de-DE" dirty="0"/>
              <a:t>Ländervergleich: Anteil der Menschen mit Typ-2-Diabetes mit Diabetes-Technologien</a:t>
            </a:r>
            <a:endParaRPr lang="en-U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0D26F5F-64D6-85CC-21F1-D3189621BF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95" y="1732204"/>
            <a:ext cx="12101609" cy="466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22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1B2E34-67C7-C301-065A-91F8C69DA5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>
            <a:extLst>
              <a:ext uri="{FF2B5EF4-FFF2-40B4-BE49-F238E27FC236}">
                <a16:creationId xmlns:a16="http://schemas.microsoft.com/office/drawing/2014/main" id="{4A429D3C-631D-5E96-B2B6-8AC64DB0BA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sz="8000" dirty="0"/>
              <a:t>Indikation = „Inzidenz“</a:t>
            </a:r>
          </a:p>
        </p:txBody>
      </p:sp>
    </p:spTree>
    <p:extLst>
      <p:ext uri="{BB962C8B-B14F-4D97-AF65-F5344CB8AC3E}">
        <p14:creationId xmlns:p14="http://schemas.microsoft.com/office/powerpoint/2010/main" val="3001581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13A367-BEFC-4939-D707-29FF0721A9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C5769-8B4E-D695-CABA-F9766951D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Ländervergleich: Indikation für AID-Systeme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620AFE5-E4B1-CD01-49F0-389D417CD4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92" y="1590796"/>
            <a:ext cx="10510415" cy="5066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049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8F4716-DFA8-B18F-C524-BF421B039D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316F9C-496D-49E2-4A4B-4811C52E8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Ländervergleich: Indikation für Insulinpumpe</a:t>
            </a:r>
            <a:br>
              <a:rPr lang="de-DE" dirty="0"/>
            </a:br>
            <a:r>
              <a:rPr lang="de-DE" dirty="0"/>
              <a:t>(ohne AID)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AB12486-BCB5-DF6E-EAD2-88BFBAD664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385" y="1590796"/>
            <a:ext cx="10510415" cy="4950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402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D38DF6-BA4B-66CF-7806-DD87009069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14E2B6-DAAD-690C-BF83-1211DBB36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Ländervergleich: Indikation für CGM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8610BD1-6B44-576B-4AD9-9E39171007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283" y="1590796"/>
            <a:ext cx="10827434" cy="4950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737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A938EE-2CC0-FD43-9D90-7A1905103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CE71A0-17CF-7B0B-504B-86F6143C7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Ländervergleich: Indikation für Smart-Pens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44C5C68B-636A-90D3-C276-89D34361B9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283" y="1590796"/>
            <a:ext cx="10827434" cy="4950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018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8E7187-745D-7AF8-75F1-00E6B1B6F0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DB6CE5-259E-C236-5D2B-96F0E2363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Verlauf: Indikation für Smart-Pens (DE)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2BED14B-F032-A45A-10D1-6D96355F85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283" y="1590796"/>
            <a:ext cx="10827434" cy="4950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216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1F4BE4-57C0-9DD6-4766-266EB2C7B9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D5A702-6009-2C3A-D988-87745CF67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Indikation für Diabetes-Apps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BFCC293-8FE0-5F2D-8227-0C45364F9A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283" y="1590796"/>
            <a:ext cx="10827434" cy="4950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371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93FB5A-055A-BC2A-F3CB-9621B99C6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Österreich ein kurzer Überblick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6C433AC-1DB7-3E08-7F74-6B3200D8A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362" y="1111250"/>
            <a:ext cx="10515600" cy="4351338"/>
          </a:xfrm>
        </p:spPr>
        <p:txBody>
          <a:bodyPr/>
          <a:lstStyle/>
          <a:p>
            <a:endParaRPr lang="de-DE"/>
          </a:p>
          <a:p>
            <a:endParaRPr lang="de-DE"/>
          </a:p>
          <a:p>
            <a:r>
              <a:rPr lang="de-DE"/>
              <a:t>9,1 Millionen Einwohner</a:t>
            </a:r>
          </a:p>
          <a:p>
            <a:endParaRPr lang="de-DE"/>
          </a:p>
          <a:p>
            <a:r>
              <a:rPr lang="de-DE"/>
              <a:t>Keine registerbasierten, epidemiologischen Daten hinsichtlich des Diabetes mellitus</a:t>
            </a:r>
          </a:p>
          <a:p>
            <a:pPr marL="0" indent="0">
              <a:buNone/>
            </a:pPr>
            <a:endParaRPr lang="de-DE"/>
          </a:p>
          <a:p>
            <a:r>
              <a:rPr lang="de-DE"/>
              <a:t>Diabetes mellitus Typ 2 727.618 – 879.826 (8,17 – 9,88% der Bevölkerung) – LEICON Daten GÖG</a:t>
            </a:r>
          </a:p>
          <a:p>
            <a:endParaRPr lang="de-DE"/>
          </a:p>
          <a:p>
            <a:r>
              <a:rPr lang="de-DE"/>
              <a:t>Diabetes mellitus Typ 1 zumindest 30.000, wobei etwa 1600 Schulkinder betroffen sind</a:t>
            </a:r>
          </a:p>
          <a:p>
            <a:endParaRPr lang="de-DE"/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6739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598198-7B29-2D31-8703-5AC9B2A0D0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8A144C-01AE-9EE2-9C4A-123C85780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Ländervergleich: Indikation für Diabetes-Apps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3573B15-E199-C0A6-9534-6D1061A3CE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283" y="1590796"/>
            <a:ext cx="10827434" cy="4950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089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9A3470D1-9B9B-E3A8-381B-45CC7D0F0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Zusammenfassung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58853EB-645C-40B0-FBE7-BBC1F9A21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/>
              <a:t>Sehr gute Aufnahme der Technologie bei den befragten ÄrztInnen – Ärzten</a:t>
            </a:r>
          </a:p>
          <a:p>
            <a:endParaRPr lang="de-DE"/>
          </a:p>
          <a:p>
            <a:r>
              <a:rPr lang="de-DE"/>
              <a:t>Relevanz der AID Systeme weiterhin klar steigend</a:t>
            </a:r>
          </a:p>
          <a:p>
            <a:endParaRPr lang="de-DE"/>
          </a:p>
          <a:p>
            <a:r>
              <a:rPr lang="de-DE"/>
              <a:t>In Österreich nur 2 AID Systeme verfügbar</a:t>
            </a:r>
          </a:p>
          <a:p>
            <a:endParaRPr lang="de-DE"/>
          </a:p>
          <a:p>
            <a:r>
              <a:rPr lang="de-DE"/>
              <a:t>Zunehemende Bedeutung von CGM bei Diabetes mellitus Typ 2</a:t>
            </a:r>
          </a:p>
          <a:p>
            <a:endParaRPr lang="de-DE"/>
          </a:p>
          <a:p>
            <a:r>
              <a:rPr lang="de-DE"/>
              <a:t>Bedeutende Unterschiede zwischen den Ländern bei der Verordnung von CGM bei BOT</a:t>
            </a:r>
          </a:p>
          <a:p>
            <a:endParaRPr lang="de-DE"/>
          </a:p>
          <a:p>
            <a:r>
              <a:rPr lang="de-DE"/>
              <a:t>Hoher Bedarf an hochqualitativen Diabetes Apps</a:t>
            </a:r>
          </a:p>
          <a:p>
            <a:endParaRPr lang="de-DE"/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5140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8E8C3E-AA9D-AA57-72CD-E545677FC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Österreich ein kurzer Überblick - Versorgungslandschaft</a:t>
            </a:r>
          </a:p>
        </p:txBody>
      </p:sp>
      <p:pic>
        <p:nvPicPr>
          <p:cNvPr id="5" name="Inhaltsplatzhalter 4" descr="Ein Bild, das Text, Screenshot, Zahl, Reihe enthält.&#10;&#10;Automatisch generierte Beschreibung">
            <a:extLst>
              <a:ext uri="{FF2B5EF4-FFF2-40B4-BE49-F238E27FC236}">
                <a16:creationId xmlns:a16="http://schemas.microsoft.com/office/drawing/2014/main" id="{1817F2C7-F37F-212A-7F70-1707E60EB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991644"/>
            <a:ext cx="10363200" cy="2019300"/>
          </a:xfrm>
        </p:spPr>
      </p:pic>
    </p:spTree>
    <p:extLst>
      <p:ext uri="{BB962C8B-B14F-4D97-AF65-F5344CB8AC3E}">
        <p14:creationId xmlns:p14="http://schemas.microsoft.com/office/powerpoint/2010/main" val="1027732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F68339-52B7-C57E-DFEB-AFD215BABB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9DCCE-3DB3-6A60-4F1B-10C705547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233"/>
            <a:ext cx="9312479" cy="1325563"/>
          </a:xfrm>
        </p:spPr>
        <p:txBody>
          <a:bodyPr>
            <a:normAutofit/>
          </a:bodyPr>
          <a:lstStyle/>
          <a:p>
            <a:r>
              <a:rPr lang="de-DE" dirty="0"/>
              <a:t>Ländervergleich: Anteil der Menschen mit Typ-1-Diabetes mit Diabetes-Technologien</a:t>
            </a:r>
            <a:endParaRPr lang="en-U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FA62BD3-08FA-BA4C-F0B3-B2FF963783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71" y="1675054"/>
            <a:ext cx="12016257" cy="466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418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6907AE-E4EF-D9E6-9B16-5C21706022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FEA34B-8C3E-4707-875C-D0756D69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233"/>
            <a:ext cx="9312479" cy="1325563"/>
          </a:xfrm>
        </p:spPr>
        <p:txBody>
          <a:bodyPr>
            <a:normAutofit/>
          </a:bodyPr>
          <a:lstStyle/>
          <a:p>
            <a:r>
              <a:rPr lang="de-DE" dirty="0"/>
              <a:t>Verlauf: Anteil der Menschen mit Typ-1-Diabetes mit Diabetes-Technologien (DE)</a:t>
            </a:r>
            <a:endParaRPr lang="en-U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D841EEB-EAD2-70D2-FA2F-0F938AA97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360" y="1682659"/>
            <a:ext cx="11449280" cy="503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487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3BB94E-A30F-4E05-976A-18AE42082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Verlauf: AID-Systeme pro Praxis (DE)</a:t>
            </a:r>
            <a:endParaRPr lang="en-U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BD54C57-49CC-1578-4D0A-77B11F4B55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385" y="1590796"/>
            <a:ext cx="10510415" cy="4548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936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A33359-2EC4-A68E-6DDC-7C1C8414D5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A3AA5A-1325-F0BF-FB24-CA9FD58F1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Verlauf: AID-Systeme pro Praxis (CH)</a:t>
            </a:r>
            <a:endParaRPr lang="en-U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6FF2716-D2D9-1568-0C63-4A75753EC0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385" y="1590796"/>
            <a:ext cx="10510415" cy="4548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443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F67508-88F1-C3DA-F438-8546668F19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AD830-159F-52B0-CCDF-C56D12677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Verlauf: AID-Systeme pro Praxis (AU)</a:t>
            </a:r>
            <a:endParaRPr lang="en-U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EA743A1-A776-6533-6A52-5DEA94F405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385" y="1590796"/>
            <a:ext cx="10510415" cy="4548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749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A2CCE4-D07B-6802-B642-5792B2D4A7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CE87A8-4495-8795-D9BE-5A7AC4775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Anteile der AID-Systeme (DE)</a:t>
            </a:r>
            <a:endParaRPr lang="en-US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7616D6C-7C80-72F2-C56D-D5CE659275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536" y="1319270"/>
            <a:ext cx="9784928" cy="527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987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60547F5ACFC3D4A9841F75C6D556CDA" ma:contentTypeVersion="11" ma:contentTypeDescription="Ein neues Dokument erstellen." ma:contentTypeScope="" ma:versionID="f3e23ef8175e1998cec3685ad01124f0">
  <xsd:schema xmlns:xsd="http://www.w3.org/2001/XMLSchema" xmlns:xs="http://www.w3.org/2001/XMLSchema" xmlns:p="http://schemas.microsoft.com/office/2006/metadata/properties" xmlns:ns2="360a4bb9-ee59-491d-9f40-356adb75c01e" xmlns:ns3="68fda814-0395-4449-8ae1-cfe51b9db549" targetNamespace="http://schemas.microsoft.com/office/2006/metadata/properties" ma:root="true" ma:fieldsID="24faa50defc34bdce9d9b8bf42465dbc" ns2:_="" ns3:_="">
    <xsd:import namespace="360a4bb9-ee59-491d-9f40-356adb75c01e"/>
    <xsd:import namespace="68fda814-0395-4449-8ae1-cfe51b9db5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0a4bb9-ee59-491d-9f40-356adb75c0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c049078e-ed94-4d78-9d14-614bf444bd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fda814-0395-4449-8ae1-cfe51b9db54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3b53699-cfea-4a01-ac91-2ca473a82f86}" ma:internalName="TaxCatchAll" ma:showField="CatchAllData" ma:web="68fda814-0395-4449-8ae1-cfe51b9db5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60a4bb9-ee59-491d-9f40-356adb75c01e">
      <Terms xmlns="http://schemas.microsoft.com/office/infopath/2007/PartnerControls"/>
    </lcf76f155ced4ddcb4097134ff3c332f>
    <TaxCatchAll xmlns="68fda814-0395-4449-8ae1-cfe51b9db549" xsi:nil="true"/>
  </documentManagement>
</p:properties>
</file>

<file path=customXml/itemProps1.xml><?xml version="1.0" encoding="utf-8"?>
<ds:datastoreItem xmlns:ds="http://schemas.openxmlformats.org/officeDocument/2006/customXml" ds:itemID="{20761111-44DC-47D9-AAA3-3DBE9E6F3A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678BD5-3B27-4D89-AFCD-5E7B91DC7C8A}">
  <ds:schemaRefs>
    <ds:schemaRef ds:uri="360a4bb9-ee59-491d-9f40-356adb75c01e"/>
    <ds:schemaRef ds:uri="68fda814-0395-4449-8ae1-cfe51b9db54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259945D-F44B-4FCC-BB32-4B9CB85F7C0A}">
  <ds:schemaRefs>
    <ds:schemaRef ds:uri="360a4bb9-ee59-491d-9f40-356adb75c01e"/>
    <ds:schemaRef ds:uri="68fda814-0395-4449-8ae1-cfe51b9db549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Breitbild</PresentationFormat>
  <Paragraphs>53</Paragraphs>
  <Slides>21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7" baseType="lpstr">
      <vt:lpstr>Aptos</vt:lpstr>
      <vt:lpstr>Arial</vt:lpstr>
      <vt:lpstr>Calibri</vt:lpstr>
      <vt:lpstr>Grandview</vt:lpstr>
      <vt:lpstr>Trebuchet</vt:lpstr>
      <vt:lpstr>Office</vt:lpstr>
      <vt:lpstr>PowerPoint-Präsentation</vt:lpstr>
      <vt:lpstr>Österreich ein kurzer Überblick</vt:lpstr>
      <vt:lpstr>Österreich ein kurzer Überblick - Versorgungslandschaft</vt:lpstr>
      <vt:lpstr>Ländervergleich: Anteil der Menschen mit Typ-1-Diabetes mit Diabetes-Technologien</vt:lpstr>
      <vt:lpstr>Verlauf: Anteil der Menschen mit Typ-1-Diabetes mit Diabetes-Technologien (DE)</vt:lpstr>
      <vt:lpstr>Verlauf: AID-Systeme pro Praxis (DE)</vt:lpstr>
      <vt:lpstr>Verlauf: AID-Systeme pro Praxis (CH)</vt:lpstr>
      <vt:lpstr>Verlauf: AID-Systeme pro Praxis (AU)</vt:lpstr>
      <vt:lpstr>Anteile der AID-Systeme (DE)</vt:lpstr>
      <vt:lpstr>Anteile der AID-Systeme (CH)</vt:lpstr>
      <vt:lpstr>Anteile der AID-Systeme (AU)</vt:lpstr>
      <vt:lpstr>Ländervergleich: Anteil der Menschen mit Typ-2-Diabetes mit Diabetes-Technologien</vt:lpstr>
      <vt:lpstr>PowerPoint-Präsentation</vt:lpstr>
      <vt:lpstr>Ländervergleich: Indikation für AID-Systeme</vt:lpstr>
      <vt:lpstr>Ländervergleich: Indikation für Insulinpumpe (ohne AID)</vt:lpstr>
      <vt:lpstr>Ländervergleich: Indikation für CGM</vt:lpstr>
      <vt:lpstr>Ländervergleich: Indikation für Smart-Pens</vt:lpstr>
      <vt:lpstr>Verlauf: Indikation für Smart-Pens (DE)</vt:lpstr>
      <vt:lpstr>Indikation für Diabetes-Apps</vt:lpstr>
      <vt:lpstr>Ländervergleich: Indikation für Diabetes-Apps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Timm Roos</dc:creator>
  <cp:lastModifiedBy>Dominic Ehrmann</cp:lastModifiedBy>
  <cp:revision>8</cp:revision>
  <dcterms:created xsi:type="dcterms:W3CDTF">2025-01-03T21:31:59Z</dcterms:created>
  <dcterms:modified xsi:type="dcterms:W3CDTF">2025-02-06T10:29:17Z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0x010100060547F5ACFC3D4A9841F75C6D556CDA</vt:lpwstr>
  </property>
  <property fmtid="{D5CDD505-2E9C-101B-9397-08002B2CF9AE}" pid="3" name="MediaServiceImageTags">
    <vt:lpwstr/>
  </property>
</Properties>
</file>