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2" r:id="rId6"/>
  </p:sldMasterIdLst>
  <p:notesMasterIdLst>
    <p:notesMasterId r:id="rId27"/>
  </p:notesMasterIdLst>
  <p:sldIdLst>
    <p:sldId id="305" r:id="rId7"/>
    <p:sldId id="343" r:id="rId8"/>
    <p:sldId id="420" r:id="rId9"/>
    <p:sldId id="541" r:id="rId10"/>
    <p:sldId id="542" r:id="rId11"/>
    <p:sldId id="372" r:id="rId12"/>
    <p:sldId id="375" r:id="rId13"/>
    <p:sldId id="377" r:id="rId14"/>
    <p:sldId id="380" r:id="rId15"/>
    <p:sldId id="381" r:id="rId16"/>
    <p:sldId id="384" r:id="rId17"/>
    <p:sldId id="502" r:id="rId18"/>
    <p:sldId id="389" r:id="rId19"/>
    <p:sldId id="544" r:id="rId20"/>
    <p:sldId id="545" r:id="rId21"/>
    <p:sldId id="486" r:id="rId22"/>
    <p:sldId id="546" r:id="rId23"/>
    <p:sldId id="385" r:id="rId24"/>
    <p:sldId id="506" r:id="rId25"/>
    <p:sldId id="5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C89C0A-1001-47CB-A2E1-0A755C45F141}">
          <p14:sldIdLst>
            <p14:sldId id="305"/>
            <p14:sldId id="343"/>
            <p14:sldId id="420"/>
            <p14:sldId id="541"/>
            <p14:sldId id="542"/>
            <p14:sldId id="372"/>
            <p14:sldId id="375"/>
            <p14:sldId id="377"/>
            <p14:sldId id="380"/>
            <p14:sldId id="381"/>
            <p14:sldId id="384"/>
            <p14:sldId id="502"/>
            <p14:sldId id="389"/>
            <p14:sldId id="544"/>
            <p14:sldId id="545"/>
            <p14:sldId id="486"/>
            <p14:sldId id="546"/>
            <p14:sldId id="385"/>
            <p14:sldId id="506"/>
            <p14:sldId id="5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A96"/>
    <a:srgbClr val="0E7EA2"/>
    <a:srgbClr val="987284"/>
    <a:srgbClr val="FFC000"/>
    <a:srgbClr val="ED7D31"/>
    <a:srgbClr val="95C623"/>
    <a:srgbClr val="F3792A"/>
    <a:srgbClr val="FFC3AB"/>
    <a:srgbClr val="ABCAAB"/>
    <a:srgbClr val="CDE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76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883B-2283-4B37-AB8F-69C975F37366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33D88-9AC4-4A10-B2DF-EC08410CAB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9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3D88-9AC4-4A10-B2DF-EC08410CAB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76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4" y="862648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438409" y="366081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8147213" y="532776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412AE-868E-727A-F1B3-2E24EE8D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D4734-8B2B-150F-9389-6B6D4FCE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CD1E-F005-E61F-3E38-A6081DD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3C7A-6269-54BC-8EB8-8626306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E5CA9-A08C-5A31-8CEF-522773D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0C4445-C3F9-D053-F2BB-582AD1C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FA441-A306-8A75-428F-73B1747E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384A3-155D-C2BA-6587-1AC922E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CB056-F02B-F16A-F350-01C89939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3275-CDF1-84B2-CA44-3675E8C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CC239-C6A1-81D5-336C-5E95F04A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233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E7EA2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D17D5-9B9B-0FA0-71A6-0865D073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2E9037-FB90-619B-A514-ECCDBF78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4FA13-9E3B-7B69-B69F-2017EA6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8E433-4B94-0A23-396A-0105BB8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10089A64-55FE-C089-D719-D584B22DD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8892AD-4333-0DFE-940B-3456D41AA33C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530324-B69B-020D-6DA0-9C27D1692A04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49" y="597954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267721" y="67377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7856018" y="268082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5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492EA-667B-88A0-38BA-F69C527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E7EA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C6D1D-DD00-6D79-17E3-2A14F9F1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40835-5E3E-532A-5907-D7232F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4F8A-16FA-CA7E-512F-2950550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E8B0F-75F7-4339-1FE7-E7A94C1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32B4A67C-4A7D-36E2-74AF-D0AF14314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928FFD-9CAE-337E-72A4-32AFA366154F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ED4414-F70A-E933-5D8F-8022EAF56A0D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 dirty="0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8276A-C291-1C6C-CDB4-9F8572F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5F6EB-2408-84D4-2838-8D533AB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693989-2E01-F832-10E8-B31FD85F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B5A9A-56C5-7028-E04A-8F24C92F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8F14B-A0DB-F335-7C47-C4FBB16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9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219D-6BB6-AF7B-75AD-C31C3677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853E1-5DAF-9C47-AA92-E3CE3716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80A99-F451-C4C2-B0EB-BA1D7B88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B5F64-22AF-D67A-06D5-98816C2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23147-A938-AF3D-E5A9-F333E9AF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F7BBE-E63F-B5FE-5E28-29D2692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AB97-D06C-0551-3502-7B4DDA5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72BFA-330E-32D9-91A3-227212E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BF249B-B256-D951-4A0A-06D4F2B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C9B8EA-33DF-99D6-22D5-1CFCFC50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67F36-3986-FD90-A121-8AF8FA2F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8D9EC-FCDB-0DFE-E631-EB7CAED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C9B5B-5478-94DC-8368-E8894CD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9F027-25B3-9B2D-6AC6-521A480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89BC-3C45-02A6-1FA7-2168A1B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39815-AE9E-3C4E-F189-58BC95FC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1B526-4CF0-0F66-8F61-551D393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104BB-1664-737A-6A29-EDB8840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ED961-4D63-A0DC-FC56-5D727261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8FBF8-CAD2-3A17-C01D-9274D98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E1F36-5C7C-895E-C053-001B42DB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492EA-667B-88A0-38BA-F69C527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C6D1D-DD00-6D79-17E3-2A14F9F1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40835-5E3E-532A-5907-D7232FD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4F8A-16FA-CA7E-512F-2950550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E8B0F-75F7-4339-1FE7-E7A94C1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32B4A67C-4A7D-36E2-74AF-D0AF14314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928FFD-9CAE-337E-72A4-32AFA366154F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ED4414-F70A-E933-5D8F-8022EAF56A0D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85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A5483-62D3-8711-3DF9-F4636D02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711DC-9230-4DF1-2EE8-CE152B8D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30286-9B3A-2870-FF2F-0A849E8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AE00BD-B6D4-9831-162A-D2174E8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8213E-DC54-BD22-C1C8-45F4A61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4B453-5C07-DA32-CC07-7CD5A18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AF35-BB25-88D5-848A-F45150B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CF26F-5BF7-4B67-9B69-EC68BB48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0DE4C-5264-5460-D3BC-3E9463C1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56CF1-A0DA-0895-4C6A-8C29EDC3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8DB-CA40-F2D1-263E-C55307B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1A084-08D8-F96A-88BB-0D4400F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4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412AE-868E-727A-F1B3-2E24EE8D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D4734-8B2B-150F-9389-6B6D4FCE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CD1E-F005-E61F-3E38-A6081DD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3C7A-6269-54BC-8EB8-8626306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E5CA9-A08C-5A31-8CEF-522773D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0C4445-C3F9-D053-F2BB-582AD1C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4FA441-A306-8A75-428F-73B1747E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384A3-155D-C2BA-6587-1AC922E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5CB056-F02B-F16A-F350-01C89939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3275-CDF1-84B2-CA44-3675E8C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8276A-C291-1C6C-CDB4-9F8572F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5F6EB-2408-84D4-2838-8D533AB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693989-2E01-F832-10E8-B31FD85F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B5A9A-56C5-7028-E04A-8F24C92F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8F14B-A0DB-F335-7C47-C4FBB16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219D-6BB6-AF7B-75AD-C31C3677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853E1-5DAF-9C47-AA92-E3CE3716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80A99-F451-C4C2-B0EB-BA1D7B88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B5F64-22AF-D67A-06D5-98816C2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23147-A938-AF3D-E5A9-F333E9AF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F7BBE-E63F-B5FE-5E28-29D2692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AB97-D06C-0551-3502-7B4DDA5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72BFA-330E-32D9-91A3-227212E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BF249B-B256-D951-4A0A-06D4F2B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C9B8EA-33DF-99D6-22D5-1CFCFC50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67F36-3986-FD90-A121-8AF8FA2F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28D9EC-FCDB-0DFE-E631-EB7CAED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C9B5B-5478-94DC-8368-E8894CD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9F027-25B3-9B2D-6AC6-521A480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89BC-3C45-02A6-1FA7-2168A1BD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39815-AE9E-3C4E-F189-58BC95FC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1B526-4CF0-0F66-8F61-551D3939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104BB-1664-737A-6A29-EDB8840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3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ED961-4D63-A0DC-FC56-5D727261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8FBF8-CAD2-3A17-C01D-9274D98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E1F36-5C7C-895E-C053-001B42DB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A5483-62D3-8711-3DF9-F4636D02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711DC-9230-4DF1-2EE8-CE152B8D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30286-9B3A-2870-FF2F-0A849E8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AE00BD-B6D4-9831-162A-D2174E89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8213E-DC54-BD22-C1C8-45F4A61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04B453-5C07-DA32-CC07-7CD5A18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AF35-BB25-88D5-848A-F45150B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CF26F-5BF7-4B67-9B69-EC68BB48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0DE4C-5264-5460-D3BC-3E9463C1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56CF1-A0DA-0895-4C6A-8C29EDC3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6E78DB-CA40-F2D1-263E-C55307B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1A084-08D8-F96A-88BB-0D4400FF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7FEDC2-4AE7-AE99-5DA4-A058BC4C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BA660-64AD-46D5-D1C2-98FED68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DAE6B-8C9F-320C-4631-CC325DC3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EF90F-EC3D-CD61-0387-62E3B1E1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3F74-F82F-0621-D6F6-A35BBC5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2101D0-B880-D27B-EA53-9CF8834B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6E1519-9090-07A2-69B0-5F4F4928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7D013-F27D-35D1-0B09-AE4562FFE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007AB-30D0-0675-B7C2-FDEE1F84B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0621C-2153-4E0E-8CC0-AD929CF82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7FEDC2-4AE7-AE99-5DA4-A058BC4C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BA660-64AD-46D5-D1C2-98FED68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DDAE6B-8C9F-320C-4631-CC325DC3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EF90F-EC3D-CD61-0387-62E3B1E11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3F74-F82F-0621-D6F6-A35BBC5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C178-AC22-19C6-6836-BDCFC559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22AFFC5-DD4E-55F2-37D1-FD86622C7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785" y="3721784"/>
            <a:ext cx="9144000" cy="94488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12800" b="1">
                <a:solidFill>
                  <a:srgbClr val="0E7EA2"/>
                </a:solidFill>
                <a:latin typeface="Aptos" panose="020B0004020202020204" pitchFamily="34" charset="0"/>
                <a:ea typeface="+mj-ea"/>
                <a:cs typeface="+mj-cs"/>
              </a:rPr>
              <a:t>Gesundheitspolitische Ergebnisse: Wo liegt die Zukunft der Diabetesbehandlung und -versorgung?</a:t>
            </a:r>
            <a:endParaRPr lang="en-US">
              <a:ea typeface="+mj-ea"/>
              <a:cs typeface="+mj-cs"/>
            </a:endParaRPr>
          </a:p>
          <a:p>
            <a:endParaRPr lang="de-DE" sz="4800">
              <a:latin typeface="Grandview" panose="020B0502040204020203" pitchFamily="34" charset="0"/>
            </a:endParaRPr>
          </a:p>
          <a:p>
            <a:r>
              <a:rPr lang="en-US" sz="8000">
                <a:latin typeface="Grandview" panose="020B0502040204020203" pitchFamily="34" charset="0"/>
              </a:rPr>
              <a:t>Prof. Dr. Bernhard Kulzer</a:t>
            </a:r>
          </a:p>
          <a:p>
            <a:pPr>
              <a:lnSpc>
                <a:spcPct val="120000"/>
              </a:lnSpc>
            </a:pPr>
            <a:r>
              <a:rPr lang="en-US" sz="8000">
                <a:latin typeface="Grandview"/>
              </a:rPr>
              <a:t>Forschungsinstitut der Diabetes-Akademie Bad </a:t>
            </a:r>
            <a:r>
              <a:rPr lang="en-US" sz="8000" err="1">
                <a:latin typeface="Grandview"/>
              </a:rPr>
              <a:t>Mergentheim</a:t>
            </a:r>
            <a:r>
              <a:rPr lang="en-US" sz="8000">
                <a:latin typeface="Grandview"/>
              </a:rPr>
              <a:t> (FIDAM), Diabetes-Zentrum </a:t>
            </a:r>
            <a:r>
              <a:rPr lang="en-US" sz="8000" err="1">
                <a:latin typeface="Grandview"/>
              </a:rPr>
              <a:t>Mergentheim</a:t>
            </a:r>
            <a:r>
              <a:rPr lang="en-US" sz="8000">
                <a:latin typeface="Grandview"/>
              </a:rPr>
              <a:t>, </a:t>
            </a:r>
            <a:r>
              <a:rPr lang="en-US" sz="8000" err="1">
                <a:latin typeface="Grandview"/>
              </a:rPr>
              <a:t>diateam</a:t>
            </a:r>
            <a:r>
              <a:rPr lang="en-US" sz="8000">
                <a:latin typeface="Grandview"/>
              </a:rPr>
              <a:t>, Universität Bamberg </a:t>
            </a:r>
          </a:p>
        </p:txBody>
      </p:sp>
    </p:spTree>
    <p:extLst>
      <p:ext uri="{BB962C8B-B14F-4D97-AF65-F5344CB8AC3E}">
        <p14:creationId xmlns:p14="http://schemas.microsoft.com/office/powerpoint/2010/main" val="321011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78E2E-721E-4572-4A86-479647FB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CEF14-D231-B380-D9FE-303B5568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15" y="135022"/>
            <a:ext cx="10515600" cy="1325563"/>
          </a:xfrm>
        </p:spPr>
        <p:txBody>
          <a:bodyPr/>
          <a:lstStyle/>
          <a:p>
            <a:r>
              <a:rPr lang="de-DE" dirty="0"/>
              <a:t>Herausforderungen für die </a:t>
            </a:r>
            <a:r>
              <a:rPr lang="de-DE" u="sng" dirty="0"/>
              <a:t>stationäre Diabetes-einrichtungen </a:t>
            </a:r>
            <a:r>
              <a:rPr lang="de-DE" dirty="0"/>
              <a:t>in der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389B2D-A154-5EA6-06E3-FF999A5AE4B9}"/>
              </a:ext>
            </a:extLst>
          </p:cNvPr>
          <p:cNvSpPr txBox="1"/>
          <p:nvPr/>
        </p:nvSpPr>
        <p:spPr>
          <a:xfrm>
            <a:off x="10277475" y="79780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E1EEF1-7BCF-C774-D549-981E52C4F5B8}"/>
              </a:ext>
            </a:extLst>
          </p:cNvPr>
          <p:cNvSpPr txBox="1"/>
          <p:nvPr/>
        </p:nvSpPr>
        <p:spPr>
          <a:xfrm>
            <a:off x="541215" y="1268756"/>
            <a:ext cx="978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Was sehen Sie als die größten Herausforderungen für stationäre Diabeteseinrichtungen in der Zukunft?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928DC0-B72A-8892-FF5F-D659CA37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1833573"/>
            <a:ext cx="10522608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08F86-38B5-D93E-0B2D-39C01B69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96E957E-02A8-8D77-12E7-1B167DB06B56}"/>
              </a:ext>
            </a:extLst>
          </p:cNvPr>
          <p:cNvSpPr txBox="1">
            <a:spLocks/>
          </p:cNvSpPr>
          <p:nvPr/>
        </p:nvSpPr>
        <p:spPr>
          <a:xfrm>
            <a:off x="541215" y="29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E7EA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Herausforderungen für die </a:t>
            </a:r>
            <a:r>
              <a:rPr lang="de-DE" u="sng" dirty="0"/>
              <a:t>stationäre Diabetes-einrichtungen </a:t>
            </a:r>
            <a:r>
              <a:rPr lang="de-DE" dirty="0"/>
              <a:t>in der Zukunft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EABBE0-8EA8-8B84-58AC-96CB05FEB005}"/>
              </a:ext>
            </a:extLst>
          </p:cNvPr>
          <p:cNvSpPr txBox="1"/>
          <p:nvPr/>
        </p:nvSpPr>
        <p:spPr>
          <a:xfrm>
            <a:off x="541215" y="1162948"/>
            <a:ext cx="978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Was sehen Sie als die größten Herausforderungen für stationäre Diabeteseinrichtungen in der Zukunft?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9D34D3-D40C-C4BA-ABC7-E6247DB7E7B6}"/>
              </a:ext>
            </a:extLst>
          </p:cNvPr>
          <p:cNvSpPr txBox="1"/>
          <p:nvPr/>
        </p:nvSpPr>
        <p:spPr>
          <a:xfrm>
            <a:off x="10277475" y="79780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17B0EC-7739-DF37-3F4D-2B1F754E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639202"/>
            <a:ext cx="10516511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39A7B-3ABB-E273-BCCF-652CC6F3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51" y="452499"/>
            <a:ext cx="9508149" cy="1325563"/>
          </a:xfrm>
        </p:spPr>
        <p:txBody>
          <a:bodyPr>
            <a:normAutofit fontScale="90000"/>
          </a:bodyPr>
          <a:lstStyle/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GBA-Beschluss zu CGM</a:t>
            </a:r>
            <a:br>
              <a:rPr lang="de-DE" dirty="0"/>
            </a:br>
            <a:r>
              <a:rPr lang="de-DE" sz="2200" dirty="0"/>
              <a:t>Laut CGM-Beschluss von 2016 kann CGM nur von Fachärzten (für innere Medizin, Kinder- und Jugend mit der Zusatzbezeichnung Diabetologe/Diabetologe DDG) verordnet werden. Stimmen Sie diesem Beschluss so zu?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31521C-3E38-24BF-6296-8DD24E5CD47F}"/>
              </a:ext>
            </a:extLst>
          </p:cNvPr>
          <p:cNvSpPr txBox="1"/>
          <p:nvPr/>
        </p:nvSpPr>
        <p:spPr>
          <a:xfrm>
            <a:off x="10277475" y="758726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HCP/Deutschland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0B32DF-1AC2-9B97-0A65-FFB1A578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1" y="2029550"/>
            <a:ext cx="1210160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DEBAB-4347-1D9C-1777-727FFAF8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86733-FBF7-AE42-2FD6-F6F8457E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4" y="-45364"/>
            <a:ext cx="10515600" cy="1325563"/>
          </a:xfrm>
        </p:spPr>
        <p:txBody>
          <a:bodyPr/>
          <a:lstStyle/>
          <a:p>
            <a:r>
              <a:rPr lang="de-DE" dirty="0"/>
              <a:t>Bedeutsamkeit von neuen Therapieansätzen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AAF3F6-B387-5F4C-11B2-4868AFA53A7F}"/>
              </a:ext>
            </a:extLst>
          </p:cNvPr>
          <p:cNvSpPr txBox="1"/>
          <p:nvPr/>
        </p:nvSpPr>
        <p:spPr>
          <a:xfrm>
            <a:off x="10282022" y="78703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74C7DB-C99E-2915-2583-AFD57035A0F9}"/>
              </a:ext>
            </a:extLst>
          </p:cNvPr>
          <p:cNvSpPr txBox="1"/>
          <p:nvPr/>
        </p:nvSpPr>
        <p:spPr>
          <a:xfrm>
            <a:off x="478934" y="925532"/>
            <a:ext cx="9423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Wie schätzen Sie die Bedeutsamkeit der folgenden Therapieansätze aktuell und in 5 Jahren ein?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6B89F8-1D94-B1AB-9805-DB6E16B0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1559496"/>
            <a:ext cx="11473666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35BD5-BB83-A822-320F-91F99770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6062AFF-6B54-88F4-CDF9-ADD66C2EA294}"/>
              </a:ext>
            </a:extLst>
          </p:cNvPr>
          <p:cNvSpPr txBox="1"/>
          <p:nvPr/>
        </p:nvSpPr>
        <p:spPr>
          <a:xfrm>
            <a:off x="10277475" y="744522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01FD57B-F246-2A57-CDFA-854D345B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4" y="81740"/>
            <a:ext cx="10515600" cy="1325563"/>
          </a:xfrm>
        </p:spPr>
        <p:txBody>
          <a:bodyPr/>
          <a:lstStyle/>
          <a:p>
            <a:r>
              <a:rPr lang="de-DE" dirty="0"/>
              <a:t>Bedeutsamkeit von neuen Therapieansätzen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DC2F67-E4A9-3DE4-5B23-8AB6C059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407303"/>
            <a:ext cx="1051651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0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D047D-5D02-195E-564F-9DBB0009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G-BA Beschluss zur Videoschulung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7FE439-03E2-6D97-6284-3B1880C1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44" y="1676891"/>
            <a:ext cx="7296901" cy="43668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527FFB-B94B-ACB6-9F57-D10F2576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82" y="1088532"/>
            <a:ext cx="5010187" cy="27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75D3D-66E6-27FF-EE0E-A19A3B21B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ECB18-40F9-9EDA-8A7E-E45FFED5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 zur Online-Video-Schulung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EC0F2F-324E-CC5E-5065-B4EF4403F913}"/>
              </a:ext>
            </a:extLst>
          </p:cNvPr>
          <p:cNvSpPr txBox="1"/>
          <p:nvPr/>
        </p:nvSpPr>
        <p:spPr>
          <a:xfrm>
            <a:off x="10339998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HCP/DACH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961F25-EF6A-C021-BA10-18812753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8449"/>
            <a:ext cx="10516511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DA6EA-42FD-F732-4BA8-8CAF22EC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Präferenzen: Schulungsform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66F5E1-9548-EDD5-9F92-84F7A6F3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1C1DA3-3F04-001A-C7B9-FE688C75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63" b="8291"/>
          <a:stretch/>
        </p:blipFill>
        <p:spPr>
          <a:xfrm>
            <a:off x="202835" y="1653541"/>
            <a:ext cx="11989165" cy="45872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5D5EBB-E647-65FF-10D7-B822B871E209}"/>
              </a:ext>
            </a:extLst>
          </p:cNvPr>
          <p:cNvSpPr txBox="1"/>
          <p:nvPr/>
        </p:nvSpPr>
        <p:spPr>
          <a:xfrm>
            <a:off x="10339998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PWD/Deutschland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1BC4-A253-2633-E93F-1D3B745C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884C4-5D32-F98A-16DB-96166E2C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71" y="148213"/>
            <a:ext cx="10515600" cy="1325563"/>
          </a:xfrm>
        </p:spPr>
        <p:txBody>
          <a:bodyPr/>
          <a:lstStyle/>
          <a:p>
            <a:r>
              <a:rPr lang="de-DE" dirty="0"/>
              <a:t>Digitale Gesundheitsanwendungen (</a:t>
            </a:r>
            <a:r>
              <a:rPr lang="de-DE" dirty="0" err="1"/>
              <a:t>DiGAs</a:t>
            </a:r>
            <a:r>
              <a:rPr lang="de-DE" dirty="0"/>
              <a:t>)</a:t>
            </a:r>
            <a:br>
              <a:rPr lang="de-DE" dirty="0"/>
            </a:br>
            <a:r>
              <a:rPr lang="de-DE" sz="2200" dirty="0"/>
              <a:t>Wissen Sie, was eine DIGA ist?</a:t>
            </a:r>
            <a:endParaRPr lang="en-US" sz="2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BC349C-1E3A-AE0A-E2D4-7D7D9AEC6FA7}"/>
              </a:ext>
            </a:extLst>
          </p:cNvPr>
          <p:cNvSpPr txBox="1"/>
          <p:nvPr/>
        </p:nvSpPr>
        <p:spPr>
          <a:xfrm>
            <a:off x="10277475" y="752337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PwD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ED54E0-009B-ECBB-92FE-B1383332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30" y="1473776"/>
            <a:ext cx="520033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E30FD-E94B-1A44-19A9-BAA57C03F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87A47-181A-4CEA-AC7B-65D0FF5D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31" y="358739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Hürden bei der Verordnung von </a:t>
            </a:r>
            <a:r>
              <a:rPr lang="de-DE" dirty="0" err="1"/>
              <a:t>DiGAs</a:t>
            </a:r>
            <a:br>
              <a:rPr lang="de-DE" dirty="0"/>
            </a:br>
            <a:r>
              <a:rPr lang="de-DE" sz="2200" dirty="0"/>
              <a:t>Worin sehen Sie die größten Herausforderungen bei der Verordnung von DIGAs?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6C8699-C55F-1268-4726-1F201D74A2DD}"/>
              </a:ext>
            </a:extLst>
          </p:cNvPr>
          <p:cNvSpPr txBox="1"/>
          <p:nvPr/>
        </p:nvSpPr>
        <p:spPr>
          <a:xfrm>
            <a:off x="10277475" y="744522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D2F610-E84B-7023-B0DF-E96EB4CA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1731776"/>
            <a:ext cx="10510415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5AD6-1D0D-B5A6-7AAF-E7E7AFBC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4FC2B-427D-A34B-08FC-E4FB2323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" y="403731"/>
            <a:ext cx="10515600" cy="1325563"/>
          </a:xfrm>
        </p:spPr>
        <p:txBody>
          <a:bodyPr/>
          <a:lstStyle/>
          <a:p>
            <a:r>
              <a:rPr lang="de-DE" dirty="0"/>
              <a:t>Positive Einstellung zur Digitalisierung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EF1370-63B6-963A-7BAA-0B920A8BE22B}"/>
              </a:ext>
            </a:extLst>
          </p:cNvPr>
          <p:cNvSpPr txBox="1"/>
          <p:nvPr/>
        </p:nvSpPr>
        <p:spPr>
          <a:xfrm>
            <a:off x="10277475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820F5D-1246-328E-4777-50D3DFF8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" y="1686784"/>
            <a:ext cx="1174801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A2ECE-F26B-8BAB-9E90-637B070F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DAEF46-517F-45DB-3D0B-FEDB6724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5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Die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 Einstellung zur Digitalisierung </a:t>
            </a:r>
            <a:r>
              <a:rPr lang="de-DE" dirty="0"/>
              <a:t>ist bei Menschen mit Diabetes, wie auch bei HCP sehr positiv</a:t>
            </a:r>
          </a:p>
          <a:p>
            <a:pPr>
              <a:lnSpc>
                <a:spcPct val="110000"/>
              </a:lnSpc>
            </a:pPr>
            <a:r>
              <a:rPr lang="de-DE" dirty="0"/>
              <a:t>Zukunft der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Therapie des Typ-1-Diabetes</a:t>
            </a:r>
            <a:r>
              <a:rPr lang="de-DE" dirty="0"/>
              <a:t>: Technische Lösung Nr.1</a:t>
            </a:r>
          </a:p>
          <a:p>
            <a:pPr>
              <a:lnSpc>
                <a:spcPct val="110000"/>
              </a:lnSpc>
            </a:pPr>
            <a:r>
              <a:rPr lang="de-DE" dirty="0"/>
              <a:t>Zukunft der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Therapie des Typ-2-Diabetes</a:t>
            </a:r>
            <a:r>
              <a:rPr lang="de-DE" dirty="0"/>
              <a:t>: Medikamentöse Ansätze Nr.1 </a:t>
            </a:r>
          </a:p>
          <a:p>
            <a:pPr>
              <a:lnSpc>
                <a:spcPct val="110000"/>
              </a:lnSpc>
            </a:pPr>
            <a:r>
              <a:rPr lang="de-DE" dirty="0"/>
              <a:t>In Deutschland: Rückgang der Zahl der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DSP</a:t>
            </a:r>
            <a:r>
              <a:rPr lang="de-DE" dirty="0"/>
              <a:t> erwartet, mangelnde Vergütung, Bürokratismus, gesundheitspolitische Ignoranz Hauptprobleme</a:t>
            </a:r>
          </a:p>
          <a:p>
            <a:pPr>
              <a:lnSpc>
                <a:spcPct val="110000"/>
              </a:lnSpc>
            </a:pPr>
            <a:r>
              <a:rPr lang="de-DE" dirty="0"/>
              <a:t> In Deutschland: Gesundheitspolitische Ignoranz gegenüber Diabetes, Nachwuchsprobleme, Krankenhausreform sind Hauptprobleme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stationärer Einrichtungen</a:t>
            </a:r>
          </a:p>
          <a:p>
            <a:pPr>
              <a:lnSpc>
                <a:spcPct val="110000"/>
              </a:lnSpc>
            </a:pP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G-BA-Beschluss zu CGM </a:t>
            </a:r>
            <a:r>
              <a:rPr lang="de-DE" dirty="0"/>
              <a:t>wird mehrheitlich unterstützt</a:t>
            </a:r>
          </a:p>
          <a:p>
            <a:pPr>
              <a:lnSpc>
                <a:spcPct val="110000"/>
              </a:lnSpc>
            </a:pPr>
            <a:r>
              <a:rPr lang="de-DE" dirty="0"/>
              <a:t>Positive Einstellung zur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Videoschulung </a:t>
            </a:r>
            <a:r>
              <a:rPr lang="de-DE" dirty="0"/>
              <a:t>bei HCP und Menschen mit Diabetes </a:t>
            </a:r>
          </a:p>
          <a:p>
            <a:pPr>
              <a:lnSpc>
                <a:spcPct val="110000"/>
              </a:lnSpc>
            </a:pPr>
            <a:r>
              <a:rPr lang="de-DE" dirty="0"/>
              <a:t>Geringer Wissensstand bezüglich </a:t>
            </a:r>
            <a:r>
              <a:rPr lang="de-DE" b="1" dirty="0">
                <a:solidFill>
                  <a:srgbClr val="0E7EA2"/>
                </a:solidFill>
                <a:ea typeface="+mj-ea"/>
                <a:cs typeface="+mj-cs"/>
              </a:rPr>
              <a:t>DIGAs</a:t>
            </a:r>
            <a:r>
              <a:rPr lang="de-DE" dirty="0"/>
              <a:t>, bedeutsame Barrieren der Verordnung </a:t>
            </a:r>
          </a:p>
          <a:p>
            <a:pPr>
              <a:lnSpc>
                <a:spcPct val="110000"/>
              </a:lnSpc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53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BC1FA-3058-5ECE-7D04-359114FA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D26DD-4BC1-DF36-4F6C-60A7594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295254"/>
            <a:ext cx="10515600" cy="1325563"/>
          </a:xfrm>
        </p:spPr>
        <p:txBody>
          <a:bodyPr/>
          <a:lstStyle/>
          <a:p>
            <a:r>
              <a:rPr lang="de-DE" dirty="0"/>
              <a:t>Einstellung zur Digitalisierung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B56E95-4417-D8D8-FEEF-49F48E370C8E}"/>
              </a:ext>
            </a:extLst>
          </p:cNvPr>
          <p:cNvSpPr txBox="1"/>
          <p:nvPr/>
        </p:nvSpPr>
        <p:spPr>
          <a:xfrm>
            <a:off x="10316550" y="796090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PwD</a:t>
            </a:r>
            <a:r>
              <a:rPr lang="de-DE" sz="1200" dirty="0">
                <a:solidFill>
                  <a:prstClr val="black"/>
                </a:solidFill>
                <a:latin typeface="Grandview" panose="020B0502040204020203" pitchFamily="34" charset="0"/>
              </a:rPr>
              <a:t>/Ärzte/D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280FED-7169-F6AB-17D7-A9C0032B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9" y="1648904"/>
            <a:ext cx="4816257" cy="43529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322C21-4108-E91A-5CBF-AF88403A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56" y="1648904"/>
            <a:ext cx="6547671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E717-40A7-FE89-4E49-EB9913C9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8182F-F74D-BDB0-E545-1214A449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55" y="403731"/>
            <a:ext cx="9188938" cy="1325563"/>
          </a:xfrm>
        </p:spPr>
        <p:txBody>
          <a:bodyPr>
            <a:normAutofit/>
          </a:bodyPr>
          <a:lstStyle/>
          <a:p>
            <a:r>
              <a:rPr lang="de-DE" dirty="0"/>
              <a:t>Zukunft der Typ-1-Therapie</a:t>
            </a:r>
            <a:br>
              <a:rPr lang="de-DE" dirty="0"/>
            </a:br>
            <a:r>
              <a:rPr lang="de-DE" sz="2200" dirty="0">
                <a:latin typeface="Aptos" panose="020B0004020202020204" pitchFamily="34" charset="0"/>
              </a:rPr>
              <a:t>Wo liegt Ihrer Meinung nach die mittelfristige Zukunft der Therapie von Menschen mit Typ-1-Diabetes?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C25F96F-438D-618E-79CE-3ADC73B91A59}"/>
              </a:ext>
            </a:extLst>
          </p:cNvPr>
          <p:cNvSpPr txBox="1"/>
          <p:nvPr/>
        </p:nvSpPr>
        <p:spPr>
          <a:xfrm>
            <a:off x="10277475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13FEBF-F552-17DB-D9FC-DE7AD1E3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1729294"/>
            <a:ext cx="10510415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354C4-6404-5221-D874-287C6E45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EC0D-D194-D24B-2985-2684F3D0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2" y="155594"/>
            <a:ext cx="10515600" cy="1325563"/>
          </a:xfrm>
        </p:spPr>
        <p:txBody>
          <a:bodyPr/>
          <a:lstStyle/>
          <a:p>
            <a:r>
              <a:rPr lang="de-DE" dirty="0"/>
              <a:t>Zukunft der Typ-2-Therapie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90A807-BB3A-97A7-8DF8-244BDAA49CF5}"/>
              </a:ext>
            </a:extLst>
          </p:cNvPr>
          <p:cNvSpPr txBox="1"/>
          <p:nvPr/>
        </p:nvSpPr>
        <p:spPr>
          <a:xfrm>
            <a:off x="10277475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66A587-6B1F-B254-9D7D-67A4FE2663B2}"/>
              </a:ext>
            </a:extLst>
          </p:cNvPr>
          <p:cNvSpPr txBox="1"/>
          <p:nvPr/>
        </p:nvSpPr>
        <p:spPr>
          <a:xfrm>
            <a:off x="783492" y="989320"/>
            <a:ext cx="978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Wo liegt Ihrer Meinung nach die mittelfristige Zukunft der Therapie von Menschen mit Typ-2-Diabetes?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12706B-27B5-8D74-2E17-69315045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900239"/>
            <a:ext cx="1051651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29204-43FC-A896-2713-23A6419F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Zukunft der Diabetologie</a:t>
            </a:r>
            <a:br>
              <a:rPr lang="de-DE" dirty="0"/>
            </a:br>
            <a:r>
              <a:rPr lang="de-DE" sz="2000" dirty="0"/>
              <a:t>Anzahl der diabetologischen Schwerpunktpraxen in den nächsten 10 Jahren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63B03C-EFEC-4DD3-D951-E4699E71DD4E}"/>
              </a:ext>
            </a:extLst>
          </p:cNvPr>
          <p:cNvSpPr txBox="1"/>
          <p:nvPr/>
        </p:nvSpPr>
        <p:spPr>
          <a:xfrm>
            <a:off x="10277475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1912D1-B926-319D-921F-AB4393EC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9" y="1590794"/>
            <a:ext cx="10516511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6EB2-973B-67BE-9F3D-7A7324BA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70151-D2CB-E9AD-DCBF-DE7CB487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Vergleich: Zukunft der Diabetologie:</a:t>
            </a:r>
            <a:br>
              <a:rPr lang="de-DE"/>
            </a:br>
            <a:r>
              <a:rPr lang="de-DE" sz="2000"/>
              <a:t>Anzahl der diabetologischen Schwerpunktpraxen in den nächsten 10 Jahren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C2B03B-F672-C03A-C258-A820AB058AA7}"/>
              </a:ext>
            </a:extLst>
          </p:cNvPr>
          <p:cNvSpPr txBox="1"/>
          <p:nvPr/>
        </p:nvSpPr>
        <p:spPr>
          <a:xfrm>
            <a:off x="10277475" y="789514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C563D-319A-C865-4D12-6B58304BB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5" y="1590794"/>
            <a:ext cx="10510415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3CB4C-D606-A38B-8188-CA5A58C0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64684"/>
            <a:ext cx="10515600" cy="1325563"/>
          </a:xfrm>
        </p:spPr>
        <p:txBody>
          <a:bodyPr/>
          <a:lstStyle/>
          <a:p>
            <a:r>
              <a:rPr lang="de-DE" dirty="0"/>
              <a:t>Herausforderungen für die </a:t>
            </a:r>
            <a:r>
              <a:rPr lang="de-DE" u="sng" dirty="0"/>
              <a:t>DSP</a:t>
            </a:r>
            <a:r>
              <a:rPr lang="de-DE" dirty="0"/>
              <a:t> in der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7A9303-C7A1-3E18-F4BE-C8DA07BA0E3B}"/>
              </a:ext>
            </a:extLst>
          </p:cNvPr>
          <p:cNvSpPr txBox="1"/>
          <p:nvPr/>
        </p:nvSpPr>
        <p:spPr>
          <a:xfrm>
            <a:off x="10277475" y="79780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Ärzte/Deutschland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E5BCE6-99C1-9121-89BB-78A9D86330A4}"/>
              </a:ext>
            </a:extLst>
          </p:cNvPr>
          <p:cNvSpPr txBox="1"/>
          <p:nvPr/>
        </p:nvSpPr>
        <p:spPr>
          <a:xfrm>
            <a:off x="509954" y="927430"/>
            <a:ext cx="10082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Was sehen Sie als die größten Herausforderungen für die DSP in der Zukunft?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3B1805-4635-849C-BBBD-068608BB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1708811"/>
            <a:ext cx="10522608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D120-711F-73E8-7BED-05C2A7D22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15469-C101-786A-4B90-F30E18F1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38" y="62033"/>
            <a:ext cx="10515600" cy="1325563"/>
          </a:xfrm>
        </p:spPr>
        <p:txBody>
          <a:bodyPr/>
          <a:lstStyle/>
          <a:p>
            <a:r>
              <a:rPr lang="de-DE" dirty="0"/>
              <a:t>Herausforderungen für die </a:t>
            </a:r>
            <a:r>
              <a:rPr lang="de-DE" u="sng" dirty="0"/>
              <a:t>DSP</a:t>
            </a:r>
            <a:r>
              <a:rPr lang="de-DE" dirty="0"/>
              <a:t> in der Zukunft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4048D6-1759-DCF6-5B9C-8612871ECA59}"/>
              </a:ext>
            </a:extLst>
          </p:cNvPr>
          <p:cNvSpPr txBox="1"/>
          <p:nvPr/>
        </p:nvSpPr>
        <p:spPr>
          <a:xfrm>
            <a:off x="400538" y="956709"/>
            <a:ext cx="10146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E7EA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Was sehen Sie als die größten Herausforderungen für die DSP in der Zukunft?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786B63-5030-14A2-280A-6FD68538EC63}"/>
              </a:ext>
            </a:extLst>
          </p:cNvPr>
          <p:cNvSpPr txBox="1"/>
          <p:nvPr/>
        </p:nvSpPr>
        <p:spPr>
          <a:xfrm>
            <a:off x="10317406" y="789987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t>Ärzte/DACH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A1CBAD-A540-6D21-C199-D74F7CAF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554318"/>
            <a:ext cx="10516511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3792A"/>
      </a:accent1>
      <a:accent2>
        <a:srgbClr val="267A96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Benutzerdefiniert 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67A96"/>
      </a:accent1>
      <a:accent2>
        <a:srgbClr val="F3792A"/>
      </a:accent2>
      <a:accent3>
        <a:srgbClr val="95C623"/>
      </a:accent3>
      <a:accent4>
        <a:srgbClr val="987284"/>
      </a:accent4>
      <a:accent5>
        <a:srgbClr val="FFC000"/>
      </a:accent5>
      <a:accent6>
        <a:srgbClr val="DAC8A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1" ma:contentTypeDescription="Ein neues Dokument erstellen." ma:contentTypeScope="" ma:versionID="f3e23ef8175e1998cec3685ad01124f0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24faa50defc34bdce9d9b8bf42465dbc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78BD5-3B27-4D89-AFCD-5E7B91DC7C8A}">
  <ds:schemaRefs>
    <ds:schemaRef ds:uri="360a4bb9-ee59-491d-9f40-356adb75c01e"/>
    <ds:schemaRef ds:uri="68fda814-0395-4449-8ae1-cfe51b9db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59945D-F44B-4FCC-BB32-4B9CB85F7C0A}">
  <ds:schemaRefs>
    <ds:schemaRef ds:uri="360a4bb9-ee59-491d-9f40-356adb75c01e"/>
    <ds:schemaRef ds:uri="68fda814-0395-4449-8ae1-cfe51b9db54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761111-44DC-47D9-AAA3-3DBE9E6F3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Breitbild</PresentationFormat>
  <Paragraphs>59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Grandview</vt:lpstr>
      <vt:lpstr>Office</vt:lpstr>
      <vt:lpstr>Office</vt:lpstr>
      <vt:lpstr>1_Office</vt:lpstr>
      <vt:lpstr>PowerPoint-Präsentation</vt:lpstr>
      <vt:lpstr>Positive Einstellung zur Digitalisierung</vt:lpstr>
      <vt:lpstr>Einstellung zur Digitalisierung</vt:lpstr>
      <vt:lpstr>Zukunft der Typ-1-Therapie Wo liegt Ihrer Meinung nach die mittelfristige Zukunft der Therapie von Menschen mit Typ-1-Diabetes?</vt:lpstr>
      <vt:lpstr>Zukunft der Typ-2-Therapie</vt:lpstr>
      <vt:lpstr>Zukunft der Diabetologie Anzahl der diabetologischen Schwerpunktpraxen in den nächsten 10 Jahren</vt:lpstr>
      <vt:lpstr>Vergleich: Zukunft der Diabetologie: Anzahl der diabetologischen Schwerpunktpraxen in den nächsten 10 Jahren</vt:lpstr>
      <vt:lpstr>Herausforderungen für die DSP in der Zukunft</vt:lpstr>
      <vt:lpstr>Herausforderungen für die DSP in der Zukunft </vt:lpstr>
      <vt:lpstr>Herausforderungen für die stationäre Diabetes-einrichtungen in der Zukunft</vt:lpstr>
      <vt:lpstr>PowerPoint-Präsentation</vt:lpstr>
      <vt:lpstr>GBA-Beschluss zu CGM Laut CGM-Beschluss von 2016 kann CGM nur von Fachärzten (für innere Medizin, Kinder- und Jugend mit der Zusatzbezeichnung Diabetologe/Diabetologe DDG) verordnet werden. Stimmen Sie diesem Beschluss so zu?</vt:lpstr>
      <vt:lpstr>Bedeutsamkeit von neuen Therapieansätzen</vt:lpstr>
      <vt:lpstr>Bedeutsamkeit von neuen Therapieansätzen</vt:lpstr>
      <vt:lpstr>G-BA Beschluss zur Videoschulung </vt:lpstr>
      <vt:lpstr>Einstellung zur Online-Video-Schulung</vt:lpstr>
      <vt:lpstr>Präferenzen: Schulungsform</vt:lpstr>
      <vt:lpstr>Digitale Gesundheitsanwendungen (DiGAs) Wissen Sie, was eine DIGA ist?</vt:lpstr>
      <vt:lpstr>Hürden bei der Verordnung von DiGAs Worin sehen Sie die größten Herausforderungen bei der Verordnung von DIGAs?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Timm Roos</dc:creator>
  <cp:lastModifiedBy>Dominic Ehrmann</cp:lastModifiedBy>
  <cp:revision>8</cp:revision>
  <dcterms:created xsi:type="dcterms:W3CDTF">2025-01-03T21:31:59Z</dcterms:created>
  <dcterms:modified xsi:type="dcterms:W3CDTF">2025-02-06T10:56:29Z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  <property fmtid="{D5CDD505-2E9C-101B-9397-08002B2CF9AE}" pid="3" name="MediaServiceImageTags">
    <vt:lpwstr/>
  </property>
</Properties>
</file>